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  <p:sldMasterId id="2147483651" r:id="rId2"/>
  </p:sldMasterIdLst>
  <p:notesMasterIdLst>
    <p:notesMasterId r:id="rId42"/>
  </p:notesMasterIdLst>
  <p:sldIdLst>
    <p:sldId id="256" r:id="rId3"/>
    <p:sldId id="257" r:id="rId4"/>
    <p:sldId id="323" r:id="rId5"/>
    <p:sldId id="325" r:id="rId6"/>
    <p:sldId id="324" r:id="rId7"/>
    <p:sldId id="326" r:id="rId8"/>
    <p:sldId id="329" r:id="rId9"/>
    <p:sldId id="328" r:id="rId10"/>
    <p:sldId id="322" r:id="rId11"/>
    <p:sldId id="258" r:id="rId12"/>
    <p:sldId id="259" r:id="rId13"/>
    <p:sldId id="260" r:id="rId14"/>
    <p:sldId id="261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320" r:id="rId23"/>
    <p:sldId id="272" r:id="rId24"/>
    <p:sldId id="273" r:id="rId25"/>
    <p:sldId id="274" r:id="rId26"/>
    <p:sldId id="275" r:id="rId27"/>
    <p:sldId id="276" r:id="rId28"/>
    <p:sldId id="303" r:id="rId29"/>
    <p:sldId id="304" r:id="rId30"/>
    <p:sldId id="305" r:id="rId31"/>
    <p:sldId id="306" r:id="rId32"/>
    <p:sldId id="307" r:id="rId33"/>
    <p:sldId id="321" r:id="rId34"/>
    <p:sldId id="311" r:id="rId35"/>
    <p:sldId id="312" r:id="rId36"/>
    <p:sldId id="314" r:id="rId37"/>
    <p:sldId id="315" r:id="rId38"/>
    <p:sldId id="317" r:id="rId39"/>
    <p:sldId id="313" r:id="rId40"/>
    <p:sldId id="288" r:id="rId41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4" roundtripDataSignature="AMtx7mjCMaPYeQOzLrWwE1Gz2eQx8qf6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A85"/>
    <a:srgbClr val="026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856DD-0A9C-438F-9787-441DB3EC0B9B}">
  <a:tblStyle styleId="{FE4856DD-0A9C-438F-9787-441DB3EC0B9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1552" y="17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" name="Google Shape;45;p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4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2" name="Google Shape;72;p4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3" name="Google Shape;103;p4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4" name="Google Shape;124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2" name="Google Shape;17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0" name="Google Shape;190;p1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1" name="Google Shape;201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72862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27" name="Google Shape;227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5" name="Google Shape;26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3" name="Google Shape;303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226799cf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7226799cf1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3" name="Google Shape;383;g7226799cf1_0_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0" name="Google Shape;130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5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0" name="Google Shape;160;p5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2" name="Google Shape;172;p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23010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5" name="Google Shape;185;p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5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9" name="Google Shape;199;p5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38182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80807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090161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693074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6" name="Google Shape;12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6" name="Google Shape;536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2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116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8359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803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8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3594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18853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0397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4061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Autumn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476A9FA1-2599-529C-D9A5-684EEAA83A13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A0E347E7-5905-705A-73BA-4FE0042C1D5E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D4CF40D4-F2CA-1986-3AF5-B604A8B6B5C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13: Student Wellness &amp; The Assembler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2FC88F87-C3CA-67D8-F065-B1143803306B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6151-5C6A-CF4A-0C60-8D270CB2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09F1-792C-0900-4104-29E29C5D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95F13-BE28-50D6-891D-25D565AD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8DA95-76AC-898E-8D5D-1E9B565D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780C5-302E-49E6-40FA-E2B2ED43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1AB6F-FA0B-8CF9-E322-2D5CE875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FEB8-46A6-BD98-5A1C-555BC4D2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71B9E1-12E4-559F-B6D5-79031AC36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747B7-2165-75F8-4EFD-D5D83AA7A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69F13-96BC-5C2D-45E1-6BCA420A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7311C-A59F-BB9A-A3A1-509E8D90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59C81-7A29-94A3-37FA-EDD23F89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38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A537-D019-358D-5288-5003882E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394E8-0EB0-6D8E-2610-2F1847F4A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D8404-2D07-7167-7E96-C687FF10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34055-6C23-F3F4-2EB6-E74608FE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A286C-BAE1-39BC-09C7-9AACACAF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49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46334-BB41-DBB2-8DDA-D062F9AFB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DE1BE-C5A1-7014-68F3-7547E9F73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6374D-4368-A5D3-D49A-5D3880D4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30A53-7C0F-9B93-4F95-354F2346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7F82A-862A-8489-9D4D-E51330E5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8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82393-501D-7B15-55FB-B7A017233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AC1AB-A700-8A98-D8BE-AA4AE91B8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FF109-26E5-37E0-9C78-A6E78453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EAFA9-9E17-4508-3731-6FCF7C02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CDA76-C7C2-F7B1-E1AE-BE13988D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8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BAA1-3ED3-083C-866E-42EBCCD0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39E3F-2CA4-C8E4-3441-347C9982A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29CC-4409-A554-E2F7-B22F8D62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00A6-AA44-D70B-6EE1-5674864F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18566-A275-F184-D53D-35E7BFC2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66E90-D73C-FCC9-1C5F-54D2051C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CDAE2-CC9B-3228-060C-194584D76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95600-7F0F-F82C-8B22-ED993D0D0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03C08-8AB7-5D72-FC93-17A6160F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430BB-C2FD-760D-0CAA-FF5BF000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34BAB-6FF1-A2C5-DBA5-D700454E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DA07-C525-F192-B68E-0CC010D3A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46C82-DD72-3155-84DF-F0912BB47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72A74-E33C-76E2-8BD2-5FDFAC8B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B91A6-FED1-0B61-D889-3AE87BDC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D5CB1-62EE-3BC5-D04B-33704991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DB6E7-7409-227A-B854-AEE04B87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9B1C2-2266-40FA-D68A-24F0E9F1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82A30-CB7C-DFC9-87A5-D036CE531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4D600-BC69-85EE-5AEE-2CB61561A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D8A39-8AD0-048D-4234-4512BC43B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D7415-5DCC-7C58-30E0-B15CDBFE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586F2D-EF45-5F14-77EB-A81F28D1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F3D84-B224-4B9C-5474-E7BACE8A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3569-F305-753F-73AA-36A63DA89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914BC-2695-A7CB-9017-D83F27AD5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3BC54-A504-E9A3-16DD-73FD2204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55DC3-505A-75F9-94E7-4E07CCA5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5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840D45-3960-71D9-1F17-7339F346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23BA2-1CAF-A055-BB3D-65BBB914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39326-8ECB-55A1-1FBD-4756AE4F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7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F3939207-AE3C-C213-8533-E92936C9327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518BE2D9-CDF7-4409-8103-8AEE3CE2CB10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316A5DA2-2DC4-4EC0-4227-CB5A72F315EB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13: Student Wellness &amp; The Assembler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823602AB-BB45-0ECF-07F2-44837B2D2459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1D1BEB-80CD-7F18-32E3-2B664296F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A89-87D4-81AD-604E-3125280CB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C7538-4FA7-6B68-9A59-EC3076D2D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CCA73-B50B-274B-A78C-A6E6A3AB2802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9EC53-DF0E-AE00-AAF1-5514C7913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6A93-F523-B7FE-329E-23AAD8C14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2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190874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Student Wellness &amp; The Assembler</a:t>
            </a:r>
            <a:endParaRPr sz="31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 i="1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14257"/>
            <a:ext cx="7772400" cy="1262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Stress and Student Wellness, Inside the Assembler, Compilers and The Software Stack, Hack CPU Logic Example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Producing Machine Code</a:t>
            </a:r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pSp>
        <p:nvGrpSpPr>
          <p:cNvPr id="49" name="Google Shape;49;p40"/>
          <p:cNvGrpSpPr/>
          <p:nvPr/>
        </p:nvGrpSpPr>
        <p:grpSpPr>
          <a:xfrm>
            <a:off x="6446600" y="2659638"/>
            <a:ext cx="2406300" cy="2292900"/>
            <a:chOff x="6262025" y="2282550"/>
            <a:chExt cx="2406300" cy="2292900"/>
          </a:xfrm>
        </p:grpSpPr>
        <p:sp>
          <p:nvSpPr>
            <p:cNvPr id="50" name="Google Shape;50;p40"/>
            <p:cNvSpPr/>
            <p:nvPr/>
          </p:nvSpPr>
          <p:spPr>
            <a:xfrm>
              <a:off x="6262025" y="2282550"/>
              <a:ext cx="2406300" cy="2292900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49411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40"/>
            <p:cNvSpPr/>
            <p:nvPr/>
          </p:nvSpPr>
          <p:spPr>
            <a:xfrm>
              <a:off x="6354525" y="2379775"/>
              <a:ext cx="1008600" cy="21129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40"/>
            <p:cNvSpPr/>
            <p:nvPr/>
          </p:nvSpPr>
          <p:spPr>
            <a:xfrm>
              <a:off x="7613073" y="2379775"/>
              <a:ext cx="949800" cy="21129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CPU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40"/>
            <p:cNvSpPr/>
            <p:nvPr/>
          </p:nvSpPr>
          <p:spPr>
            <a:xfrm>
              <a:off x="7686973" y="3966250"/>
              <a:ext cx="817800" cy="1938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40"/>
            <p:cNvSpPr/>
            <p:nvPr/>
          </p:nvSpPr>
          <p:spPr>
            <a:xfrm>
              <a:off x="7686973" y="4247225"/>
              <a:ext cx="817800" cy="1938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40"/>
            <p:cNvSpPr/>
            <p:nvPr/>
          </p:nvSpPr>
          <p:spPr>
            <a:xfrm rot="10800000">
              <a:off x="7313068" y="3437385"/>
              <a:ext cx="304200" cy="254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40"/>
            <p:cNvSpPr/>
            <p:nvPr/>
          </p:nvSpPr>
          <p:spPr>
            <a:xfrm>
              <a:off x="7350030" y="3182975"/>
              <a:ext cx="304200" cy="254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7" name="Google Shape;57;p4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691386" y="2952737"/>
              <a:ext cx="875853" cy="96696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0"/>
            <p:cNvSpPr/>
            <p:nvPr/>
          </p:nvSpPr>
          <p:spPr>
            <a:xfrm>
              <a:off x="6409374" y="2989425"/>
              <a:ext cx="864600" cy="655500"/>
            </a:xfrm>
            <a:prstGeom prst="rect">
              <a:avLst/>
            </a:prstGeom>
            <a:solidFill>
              <a:srgbClr val="CFE2F3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PROGRAM</a:t>
              </a: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40"/>
            <p:cNvSpPr/>
            <p:nvPr/>
          </p:nvSpPr>
          <p:spPr>
            <a:xfrm>
              <a:off x="6420767" y="3710951"/>
              <a:ext cx="864600" cy="704400"/>
            </a:xfrm>
            <a:prstGeom prst="rect">
              <a:avLst/>
            </a:prstGeom>
            <a:solidFill>
              <a:srgbClr val="D9EAD3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40"/>
          <p:cNvSpPr/>
          <p:nvPr/>
        </p:nvSpPr>
        <p:spPr>
          <a:xfrm>
            <a:off x="3443200" y="314310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Machine Code 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40"/>
          <p:cNvSpPr/>
          <p:nvPr/>
        </p:nvSpPr>
        <p:spPr>
          <a:xfrm>
            <a:off x="357025" y="1626724"/>
            <a:ext cx="1956300" cy="1370811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(i &lt; 100)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sum += arr[i];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i++;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40"/>
          <p:cNvSpPr/>
          <p:nvPr/>
        </p:nvSpPr>
        <p:spPr>
          <a:xfrm>
            <a:off x="357025" y="4769725"/>
            <a:ext cx="1956300" cy="137081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$5, %rdx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addq %rsx, %rdx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%rdx, %rax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0"/>
          <p:cNvSpPr/>
          <p:nvPr/>
        </p:nvSpPr>
        <p:spPr>
          <a:xfrm>
            <a:off x="5470200" y="4113225"/>
            <a:ext cx="9057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40"/>
          <p:cNvSpPr txBox="1"/>
          <p:nvPr/>
        </p:nvSpPr>
        <p:spPr>
          <a:xfrm>
            <a:off x="5136300" y="4469100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Load &amp; Execute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0"/>
          <p:cNvSpPr/>
          <p:nvPr/>
        </p:nvSpPr>
        <p:spPr>
          <a:xfrm rot="10800000" flipH="1">
            <a:off x="2428475" y="2107725"/>
            <a:ext cx="1437600" cy="981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40"/>
          <p:cNvSpPr txBox="1"/>
          <p:nvPr/>
        </p:nvSpPr>
        <p:spPr>
          <a:xfrm>
            <a:off x="2733975" y="1742625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Compile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0"/>
          <p:cNvSpPr/>
          <p:nvPr/>
        </p:nvSpPr>
        <p:spPr>
          <a:xfrm>
            <a:off x="2428475" y="4566225"/>
            <a:ext cx="1437600" cy="10113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40"/>
          <p:cNvSpPr txBox="1"/>
          <p:nvPr/>
        </p:nvSpPr>
        <p:spPr>
          <a:xfrm>
            <a:off x="2733975" y="5577525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Assembler’s Job</a:t>
            </a:r>
            <a:endParaRPr dirty="0"/>
          </a:p>
        </p:txBody>
      </p:sp>
      <p:sp>
        <p:nvSpPr>
          <p:cNvPr id="75" name="Google Shape;75;p4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76" name="Google Shape;76;p41"/>
          <p:cNvSpPr/>
          <p:nvPr/>
        </p:nvSpPr>
        <p:spPr>
          <a:xfrm>
            <a:off x="1145650" y="5058650"/>
            <a:ext cx="1245900" cy="453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D=D+1</a:t>
            </a:r>
            <a:endParaRPr sz="1400" b="1" i="0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" name="Google Shape;77;p41"/>
          <p:cNvSpPr/>
          <p:nvPr/>
        </p:nvSpPr>
        <p:spPr>
          <a:xfrm>
            <a:off x="2690750" y="5058650"/>
            <a:ext cx="1102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41"/>
          <p:cNvSpPr txBox="1"/>
          <p:nvPr/>
        </p:nvSpPr>
        <p:spPr>
          <a:xfrm>
            <a:off x="2789000" y="535730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41"/>
          <p:cNvSpPr/>
          <p:nvPr/>
        </p:nvSpPr>
        <p:spPr>
          <a:xfrm>
            <a:off x="3988249" y="5058650"/>
            <a:ext cx="4198961" cy="453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18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18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lang="en-US" sz="1800" b="1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1 1 1 1</a:t>
            </a:r>
            <a:r>
              <a:rPr lang="en-US" sz="18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0 1 0 </a:t>
            </a:r>
            <a:r>
              <a:rPr lang="en-US" sz="1800" b="1" i="0" u="none" strike="noStrike" cap="none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0 0 0</a:t>
            </a:r>
            <a:endParaRPr sz="400" b="1" i="0" u="none" strike="noStrike" cap="none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" name="Google Shape;80;p41"/>
          <p:cNvSpPr/>
          <p:nvPr/>
        </p:nvSpPr>
        <p:spPr>
          <a:xfrm rot="5400000">
            <a:off x="6795346" y="5385800"/>
            <a:ext cx="96600" cy="576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1"/>
          <p:cNvSpPr/>
          <p:nvPr/>
        </p:nvSpPr>
        <p:spPr>
          <a:xfrm>
            <a:off x="6369420" y="5922700"/>
            <a:ext cx="873600" cy="453000"/>
          </a:xfrm>
          <a:prstGeom prst="wedgeRectCallout">
            <a:avLst>
              <a:gd name="adj1" fmla="val 20607"/>
              <a:gd name="adj2" fmla="val -91203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" name="Google Shape;82;p41"/>
          <p:cNvSpPr/>
          <p:nvPr/>
        </p:nvSpPr>
        <p:spPr>
          <a:xfrm rot="5400000">
            <a:off x="7674144" y="5395550"/>
            <a:ext cx="96600" cy="557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1"/>
          <p:cNvSpPr/>
          <p:nvPr/>
        </p:nvSpPr>
        <p:spPr>
          <a:xfrm rot="5400000">
            <a:off x="5648821" y="5001800"/>
            <a:ext cx="96600" cy="1344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1"/>
          <p:cNvSpPr/>
          <p:nvPr/>
        </p:nvSpPr>
        <p:spPr>
          <a:xfrm>
            <a:off x="7518090" y="5922700"/>
            <a:ext cx="873600" cy="453000"/>
          </a:xfrm>
          <a:prstGeom prst="wedgeRectCallout">
            <a:avLst>
              <a:gd name="adj1" fmla="val -21411"/>
              <a:gd name="adj2" fmla="val -90132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5" name="Google Shape;85;p41"/>
          <p:cNvSpPr/>
          <p:nvPr/>
        </p:nvSpPr>
        <p:spPr>
          <a:xfrm>
            <a:off x="5118071" y="5922700"/>
            <a:ext cx="1102200" cy="453000"/>
          </a:xfrm>
          <a:prstGeom prst="wedgeRectCallout">
            <a:avLst>
              <a:gd name="adj1" fmla="val -21076"/>
              <a:gd name="adj2" fmla="val -92279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D+1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6" name="Google Shape;86;p41"/>
          <p:cNvSpPr/>
          <p:nvPr/>
        </p:nvSpPr>
        <p:spPr>
          <a:xfrm>
            <a:off x="611975" y="2477500"/>
            <a:ext cx="8228700" cy="612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1  </a:t>
            </a:r>
            <a:r>
              <a:rPr lang="en-US" sz="22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1  1</a:t>
            </a:r>
            <a:r>
              <a:rPr lang="en-US" sz="22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2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 c  c  c  c  c  c </a:t>
            </a:r>
            <a:r>
              <a:rPr lang="en-US" sz="22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  d  d  </a:t>
            </a:r>
            <a:r>
              <a:rPr lang="en-US" sz="2200" b="1" i="0" u="none" strike="noStrike" cap="none" dirty="0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j  j  j</a:t>
            </a:r>
            <a:endParaRPr sz="2200" b="1" i="0" u="none" strike="noStrike" cap="none" dirty="0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7" name="Google Shape;87;p41"/>
          <p:cNvSpPr/>
          <p:nvPr/>
        </p:nvSpPr>
        <p:spPr>
          <a:xfrm rot="5400000">
            <a:off x="881976" y="3096625"/>
            <a:ext cx="150300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1"/>
          <p:cNvSpPr/>
          <p:nvPr/>
        </p:nvSpPr>
        <p:spPr>
          <a:xfrm rot="5400000">
            <a:off x="6350575" y="2557525"/>
            <a:ext cx="150300" cy="13308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41"/>
          <p:cNvSpPr/>
          <p:nvPr/>
        </p:nvSpPr>
        <p:spPr>
          <a:xfrm>
            <a:off x="466200" y="3570500"/>
            <a:ext cx="1505700" cy="762000"/>
          </a:xfrm>
          <a:prstGeom prst="wedgeRectCallout">
            <a:avLst>
              <a:gd name="adj1" fmla="val -17093"/>
              <a:gd name="adj2" fmla="val -85141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</a:b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0 = A-Instruction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1 = 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0" name="Google Shape;90;p41"/>
          <p:cNvSpPr/>
          <p:nvPr/>
        </p:nvSpPr>
        <p:spPr>
          <a:xfrm>
            <a:off x="5981899" y="3575423"/>
            <a:ext cx="146622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1" name="Google Shape;91;p41"/>
          <p:cNvSpPr/>
          <p:nvPr/>
        </p:nvSpPr>
        <p:spPr>
          <a:xfrm rot="5400000">
            <a:off x="7884150" y="2519875"/>
            <a:ext cx="150300" cy="1406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1"/>
          <p:cNvSpPr/>
          <p:nvPr/>
        </p:nvSpPr>
        <p:spPr>
          <a:xfrm rot="5400000">
            <a:off x="3907550" y="1610425"/>
            <a:ext cx="150300" cy="32250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1"/>
          <p:cNvSpPr/>
          <p:nvPr/>
        </p:nvSpPr>
        <p:spPr>
          <a:xfrm rot="5400000">
            <a:off x="1674023" y="2888425"/>
            <a:ext cx="150300" cy="6690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1"/>
          <p:cNvSpPr/>
          <p:nvPr/>
        </p:nvSpPr>
        <p:spPr>
          <a:xfrm>
            <a:off x="7481400" y="3570500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5" name="Google Shape;95;p41"/>
          <p:cNvSpPr/>
          <p:nvPr/>
        </p:nvSpPr>
        <p:spPr>
          <a:xfrm>
            <a:off x="3201749" y="3570500"/>
            <a:ext cx="2746875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6" name="Google Shape;96;p41"/>
          <p:cNvSpPr/>
          <p:nvPr/>
        </p:nvSpPr>
        <p:spPr>
          <a:xfrm>
            <a:off x="2103375" y="3570500"/>
            <a:ext cx="966900" cy="762000"/>
          </a:xfrm>
          <a:prstGeom prst="wedgeRectCallout">
            <a:avLst>
              <a:gd name="adj1" fmla="val -69625"/>
              <a:gd name="adj2" fmla="val -83865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7" name="Google Shape;97;p41"/>
          <p:cNvSpPr/>
          <p:nvPr/>
        </p:nvSpPr>
        <p:spPr>
          <a:xfrm>
            <a:off x="611975" y="1687013"/>
            <a:ext cx="8228700" cy="612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0 </a:t>
            </a:r>
            <a:r>
              <a:rPr lang="en-US" sz="22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  v  v  v  v  v  v  v  v  v  v  v  v  v  v</a:t>
            </a:r>
            <a:endParaRPr sz="22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" name="Google Shape;98;p41"/>
          <p:cNvSpPr/>
          <p:nvPr/>
        </p:nvSpPr>
        <p:spPr>
          <a:xfrm rot="-5400000">
            <a:off x="4966000" y="-2162950"/>
            <a:ext cx="150300" cy="74049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1"/>
          <p:cNvSpPr/>
          <p:nvPr/>
        </p:nvSpPr>
        <p:spPr>
          <a:xfrm>
            <a:off x="5981899" y="435675"/>
            <a:ext cx="2740651" cy="762000"/>
          </a:xfrm>
          <a:prstGeom prst="wedgeRectCallout">
            <a:avLst>
              <a:gd name="adj1" fmla="val -22034"/>
              <a:gd name="adj2" fmla="val 78944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Value: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 15-bit unsigned value to load into A register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2"/>
          <p:cNvSpPr txBox="1"/>
          <p:nvPr/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up each value in the corresponding table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Assembler’s Job</a:t>
            </a:r>
            <a:endParaRPr/>
          </a:p>
        </p:txBody>
      </p:sp>
      <p:sp>
        <p:nvSpPr>
          <p:cNvPr id="107" name="Google Shape;107;p4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pic>
        <p:nvPicPr>
          <p:cNvPr id="108" name="Google Shape;108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50" y="3396125"/>
            <a:ext cx="3370979" cy="15003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pic>
        <p:nvPicPr>
          <p:cNvPr id="109" name="Google Shape;109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50" y="4991900"/>
            <a:ext cx="4109501" cy="15003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pic>
        <p:nvPicPr>
          <p:cNvPr id="110" name="Google Shape;110;p4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36400" y="3438800"/>
            <a:ext cx="3611049" cy="30534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sp>
        <p:nvSpPr>
          <p:cNvPr id="111" name="Google Shape;111;p42"/>
          <p:cNvSpPr/>
          <p:nvPr/>
        </p:nvSpPr>
        <p:spPr>
          <a:xfrm>
            <a:off x="1145650" y="1367400"/>
            <a:ext cx="1245900" cy="453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D=D+1</a:t>
            </a:r>
            <a:endParaRPr sz="14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" name="Google Shape;112;p42"/>
          <p:cNvSpPr/>
          <p:nvPr/>
        </p:nvSpPr>
        <p:spPr>
          <a:xfrm>
            <a:off x="2690750" y="1367400"/>
            <a:ext cx="1102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2"/>
          <p:cNvSpPr txBox="1"/>
          <p:nvPr/>
        </p:nvSpPr>
        <p:spPr>
          <a:xfrm>
            <a:off x="2789000" y="166605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2"/>
          <p:cNvSpPr/>
          <p:nvPr/>
        </p:nvSpPr>
        <p:spPr>
          <a:xfrm>
            <a:off x="3988250" y="1367400"/>
            <a:ext cx="4211400" cy="453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18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18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lang="en-US" sz="1800" b="1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1 1 1 1</a:t>
            </a:r>
            <a:r>
              <a:rPr lang="en-US" sz="18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0 1 0 </a:t>
            </a:r>
            <a:r>
              <a:rPr lang="en-US" sz="1800" b="1" i="0" u="none" strike="noStrike" cap="none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0 0 0</a:t>
            </a:r>
            <a:endParaRPr sz="400" b="1" i="0" u="none" strike="noStrike" cap="none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5" name="Google Shape;115;p42"/>
          <p:cNvSpPr/>
          <p:nvPr/>
        </p:nvSpPr>
        <p:spPr>
          <a:xfrm rot="5400000">
            <a:off x="6790473" y="1691473"/>
            <a:ext cx="96600" cy="576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2"/>
          <p:cNvSpPr/>
          <p:nvPr/>
        </p:nvSpPr>
        <p:spPr>
          <a:xfrm>
            <a:off x="6364547" y="2228373"/>
            <a:ext cx="873600" cy="453000"/>
          </a:xfrm>
          <a:prstGeom prst="wedgeRectCallout">
            <a:avLst>
              <a:gd name="adj1" fmla="val 20607"/>
              <a:gd name="adj2" fmla="val -91203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Google Shape;117;p42"/>
          <p:cNvSpPr/>
          <p:nvPr/>
        </p:nvSpPr>
        <p:spPr>
          <a:xfrm rot="5400000">
            <a:off x="7669334" y="1701223"/>
            <a:ext cx="96600" cy="557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2"/>
          <p:cNvSpPr/>
          <p:nvPr/>
        </p:nvSpPr>
        <p:spPr>
          <a:xfrm rot="5400000">
            <a:off x="5606431" y="1310550"/>
            <a:ext cx="96600" cy="1344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2"/>
          <p:cNvSpPr/>
          <p:nvPr/>
        </p:nvSpPr>
        <p:spPr>
          <a:xfrm>
            <a:off x="7513280" y="2228373"/>
            <a:ext cx="873600" cy="453000"/>
          </a:xfrm>
          <a:prstGeom prst="wedgeRectCallout">
            <a:avLst>
              <a:gd name="adj1" fmla="val -21411"/>
              <a:gd name="adj2" fmla="val -90132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Google Shape;120;p42"/>
          <p:cNvSpPr/>
          <p:nvPr/>
        </p:nvSpPr>
        <p:spPr>
          <a:xfrm>
            <a:off x="5075681" y="2231450"/>
            <a:ext cx="1102200" cy="453000"/>
          </a:xfrm>
          <a:prstGeom prst="wedgeRectCallout">
            <a:avLst>
              <a:gd name="adj1" fmla="val -21076"/>
              <a:gd name="adj2" fmla="val -92279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D+1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28" name="Google Shape;128;p43"/>
          <p:cNvSpPr/>
          <p:nvPr/>
        </p:nvSpPr>
        <p:spPr>
          <a:xfrm>
            <a:off x="2060200" y="1610250"/>
            <a:ext cx="1972500" cy="45873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@12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  // init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 = M-1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D;JGT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9" name="Google Shape;129;p43"/>
          <p:cNvSpPr/>
          <p:nvPr/>
        </p:nvSpPr>
        <p:spPr>
          <a:xfrm>
            <a:off x="4290850" y="3494750"/>
            <a:ext cx="7965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3"/>
          <p:cNvSpPr txBox="1"/>
          <p:nvPr/>
        </p:nvSpPr>
        <p:spPr>
          <a:xfrm>
            <a:off x="4236250" y="385060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3"/>
          <p:cNvSpPr/>
          <p:nvPr/>
        </p:nvSpPr>
        <p:spPr>
          <a:xfrm>
            <a:off x="5695225" y="1610250"/>
            <a:ext cx="2286900" cy="45873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0000000000001100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1110110000010000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1110001100001000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0000000000000011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1111110010011000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0000000000000100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1110001100000001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43"/>
          <p:cNvSpPr/>
          <p:nvPr/>
        </p:nvSpPr>
        <p:spPr>
          <a:xfrm>
            <a:off x="1643950" y="1610250"/>
            <a:ext cx="318900" cy="45873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43"/>
          <p:cNvSpPr txBox="1"/>
          <p:nvPr/>
        </p:nvSpPr>
        <p:spPr>
          <a:xfrm>
            <a:off x="1396522" y="1299450"/>
            <a:ext cx="811055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Google Shape;134;p43"/>
          <p:cNvSpPr/>
          <p:nvPr/>
        </p:nvSpPr>
        <p:spPr>
          <a:xfrm>
            <a:off x="5271925" y="1610250"/>
            <a:ext cx="318900" cy="45873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" name="Google Shape;135;p43"/>
          <p:cNvSpPr txBox="1"/>
          <p:nvPr/>
        </p:nvSpPr>
        <p:spPr>
          <a:xfrm>
            <a:off x="4978525" y="1299450"/>
            <a:ext cx="905700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Address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" name="Google Shape;74;p41">
            <a:extLst>
              <a:ext uri="{FF2B5EF4-FFF2-40B4-BE49-F238E27FC236}">
                <a16:creationId xmlns:a16="http://schemas.microsoft.com/office/drawing/2014/main" id="{E74B5E7D-B907-0698-5C3A-53BC56BDB6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Difficulties for the Assembler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Difficulties for the Assembler</a:t>
            </a:r>
            <a:endParaRPr dirty="0"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Three broad concerns: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42" name="Google Shape;142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43" name="Google Shape;143;p5"/>
          <p:cNvSpPr/>
          <p:nvPr/>
        </p:nvSpPr>
        <p:spPr>
          <a:xfrm>
            <a:off x="601375" y="2352850"/>
            <a:ext cx="1656600" cy="11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Parsing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2357500" y="2352850"/>
            <a:ext cx="6051600" cy="1118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Recognizing type of each instruction and label, extracting relevant fields, skipping whitespace &amp; comments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601375" y="3545150"/>
            <a:ext cx="1656600" cy="13503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Symbols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2357500" y="3545150"/>
            <a:ext cx="6051600" cy="1350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Mapping from labels to instruction addresses, mapping from code symbols to RAM addresses, creating new symbols, corresponding line numbers to instruction addresses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/>
          <p:nvPr/>
        </p:nvSpPr>
        <p:spPr>
          <a:xfrm>
            <a:off x="601375" y="4969350"/>
            <a:ext cx="1656600" cy="11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Encoding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2357500" y="4969350"/>
            <a:ext cx="6051600" cy="1118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Converting relevant fields to binary values, converting symbol values to binary values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Bells and Whistles… Why Bother?</a:t>
            </a:r>
            <a:endParaRPr/>
          </a:p>
        </p:txBody>
      </p:sp>
      <p:sp>
        <p:nvSpPr>
          <p:cNvPr id="161" name="Google Shape;161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Tradeoff: Adding convenience for programmer makes it harder to build the Assembler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E.g., removing symbols from Hack would make Assembler much simpler, still possible to write all the same programs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language would be far more annoying to use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/>
              <a:t>Don’t underestimate the importance of convenience</a:t>
            </a:r>
            <a:endParaRPr b="1"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Put another way: Adding these extra features makes programmers more </a:t>
            </a:r>
            <a:r>
              <a:rPr lang="en-US" u="sng" dirty="0"/>
              <a:t>productive</a:t>
            </a:r>
            <a:endParaRPr u="sng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62" name="Google Shape;162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Parsing</a:t>
            </a: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Source code is just a giant string: we need to go character-by-character to understand that string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Parser presents iterator-like interface: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To “advance” one instruction: 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Move cursor forward, skipping whitespace and comments, until next non-empty line (ending on a newline)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To “read” current instruction: 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Throw away whitespace &amp; comments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Determine what type of instruction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Pull relevant fields out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69" name="Google Shape;169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Keep symbol table, mapping symbols (strings) to their values (integers)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Initialize with built-in symbols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aphicFrame>
        <p:nvGraphicFramePr>
          <p:cNvPr id="177" name="Google Shape;177;p13"/>
          <p:cNvGraphicFramePr/>
          <p:nvPr/>
        </p:nvGraphicFramePr>
        <p:xfrm>
          <a:off x="6647300" y="2325888"/>
          <a:ext cx="1979450" cy="2773470"/>
        </p:xfrm>
        <a:graphic>
          <a:graphicData uri="http://schemas.openxmlformats.org/drawingml/2006/table">
            <a:tbl>
              <a:tblPr>
                <a:noFill/>
                <a:tableStyleId>{FE4856DD-0A9C-438F-9787-441DB3EC0B9B}</a:tableStyleId>
              </a:tblPr>
              <a:tblGrid>
                <a:gridCol w="98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SYMBOL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VALUE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SCREEN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16384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KBD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24576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83" name="Google Shape;183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Keep symbol table, mapping symbols (strings) to their values (integers)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Initialize with built-in symbols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Run through instructions, using this</a:t>
            </a:r>
            <a:br>
              <a:rPr lang="en-US" dirty="0"/>
            </a:br>
            <a:r>
              <a:rPr lang="en-US" dirty="0"/>
              <a:t>pseudocode: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185" name="Google Shape;185;p14"/>
          <p:cNvGraphicFramePr/>
          <p:nvPr/>
        </p:nvGraphicFramePr>
        <p:xfrm>
          <a:off x="6647300" y="2325888"/>
          <a:ext cx="1979450" cy="2773470"/>
        </p:xfrm>
        <a:graphic>
          <a:graphicData uri="http://schemas.openxmlformats.org/drawingml/2006/table">
            <a:tbl>
              <a:tblPr>
                <a:noFill/>
                <a:tableStyleId>{FE4856DD-0A9C-438F-9787-441DB3EC0B9B}</a:tableStyleId>
              </a:tblPr>
              <a:tblGrid>
                <a:gridCol w="98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SYMBOL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VALUE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SCREEN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16384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KBD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24576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6" name="Google Shape;186;p14"/>
          <p:cNvSpPr txBox="1"/>
          <p:nvPr/>
        </p:nvSpPr>
        <p:spPr>
          <a:xfrm>
            <a:off x="842585" y="4208640"/>
            <a:ext cx="4600200" cy="2283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current line is (LABEL):</a:t>
            </a:r>
            <a:endParaRPr sz="20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 LABEL → next 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address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to symbol table</a:t>
            </a:r>
            <a:endParaRPr sz="16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current line is @LABEL:</a:t>
            </a:r>
            <a:endParaRPr sz="20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Lookup LABEL in symbol table, insert value into A-instruction</a:t>
            </a:r>
            <a:endParaRPr sz="16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93" name="Google Shape;19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Problem: what if a label’s use comes before its definition?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94" name="Google Shape;19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195" name="Google Shape;195;p15"/>
          <p:cNvSpPr/>
          <p:nvPr/>
        </p:nvSpPr>
        <p:spPr>
          <a:xfrm>
            <a:off x="6618694" y="3716426"/>
            <a:ext cx="1972500" cy="2675555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0;JMP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@var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5"/>
          <p:cNvSpPr/>
          <p:nvPr/>
        </p:nvSpPr>
        <p:spPr>
          <a:xfrm>
            <a:off x="6202444" y="3716227"/>
            <a:ext cx="318900" cy="2675754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7" name="Google Shape;197;p15"/>
          <p:cNvSpPr txBox="1"/>
          <p:nvPr/>
        </p:nvSpPr>
        <p:spPr>
          <a:xfrm>
            <a:off x="5904241" y="3396017"/>
            <a:ext cx="896232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Stress and Student Wellness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A2A85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Problem: what if a label’s use comes before its definition?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Solution: Two passes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Pass 1: Populate symbol table by moving through file and ignoring anything that isn’t a (LABEL) line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Pass 2: Go through file again, ignoring</a:t>
            </a:r>
            <a:br>
              <a:rPr lang="en-US" dirty="0"/>
            </a:br>
            <a:r>
              <a:rPr lang="en-US" dirty="0"/>
              <a:t>(LABEL) lines, encoding C-instructions, and</a:t>
            </a:r>
            <a:br>
              <a:rPr lang="en-US" dirty="0"/>
            </a:br>
            <a:r>
              <a:rPr lang="en-US" dirty="0"/>
              <a:t>encoding A-instructions according to</a:t>
            </a:r>
            <a:br>
              <a:rPr lang="en-US" dirty="0"/>
            </a:br>
            <a:r>
              <a:rPr lang="en-US" dirty="0"/>
              <a:t>symbol table lookup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05" name="Google Shape;205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206" name="Google Shape;206;p16"/>
          <p:cNvSpPr/>
          <p:nvPr/>
        </p:nvSpPr>
        <p:spPr>
          <a:xfrm>
            <a:off x="6618694" y="3716426"/>
            <a:ext cx="1972500" cy="2675555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0;JMP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@var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7" name="Google Shape;207;p16"/>
          <p:cNvSpPr/>
          <p:nvPr/>
        </p:nvSpPr>
        <p:spPr>
          <a:xfrm>
            <a:off x="6202444" y="3716227"/>
            <a:ext cx="318900" cy="2675754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16"/>
          <p:cNvSpPr txBox="1"/>
          <p:nvPr/>
        </p:nvSpPr>
        <p:spPr>
          <a:xfrm>
            <a:off x="5904241" y="3396017"/>
            <a:ext cx="896232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Compilers and The Software Stack</a:t>
            </a:r>
            <a:endParaRPr b="1" dirty="0">
              <a:solidFill>
                <a:srgbClr val="4A2A85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A2A85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8929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233" name="Google Shape;233;p34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4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4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4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4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4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46" name="Google Shape;246;p34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4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4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4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59" name="Google Shape;259;p3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271" name="Google Shape;271;p35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84" name="Google Shape;284;p35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5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5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5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5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5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5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5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5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6" name="Google Shape;296;p35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97" name="Google Shape;297;p35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5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6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6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6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6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21" name="Google Shape;321;p36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6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6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6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6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6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6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6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5" name="Google Shape;335;p36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36" name="Google Shape;336;p36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6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6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3589" y="45476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226799cf1_0_2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7226799cf1_0_2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g7226799cf1_0_2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7226799cf1_0_2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7226799cf1_0_2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7226799cf1_0_2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macOS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7226799cf1_0_2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7226799cf1_0_2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93" name="Google Shape;393;g7226799cf1_0_2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7226799cf1_0_2"/>
          <p:cNvGrpSpPr/>
          <p:nvPr/>
        </p:nvGrpSpPr>
        <p:grpSpPr>
          <a:xfrm>
            <a:off x="5376419" y="4867085"/>
            <a:ext cx="939284" cy="1029609"/>
            <a:chOff x="4704173" y="3604372"/>
            <a:chExt cx="492804" cy="540166"/>
          </a:xfrm>
        </p:grpSpPr>
        <p:sp>
          <p:nvSpPr>
            <p:cNvPr id="395" name="Google Shape;395;g7226799cf1_0_2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g7226799cf1_0_2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7226799cf1_0_2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7226799cf1_0_2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7226799cf1_0_2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7226799cf1_0_2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7226799cf1_0_2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7226799cf1_0_2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7226799cf1_0_2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7226799cf1_0_2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7226799cf1_0_2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7226799cf1_0_2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4" name="Google Shape;134;p7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140" name="Google Shape;140;p7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7"/>
          <p:cNvGrpSpPr/>
          <p:nvPr/>
        </p:nvGrpSpPr>
        <p:grpSpPr>
          <a:xfrm>
            <a:off x="5376420" y="4867084"/>
            <a:ext cx="939284" cy="1029610"/>
            <a:chOff x="4704173" y="3604372"/>
            <a:chExt cx="492804" cy="540166"/>
          </a:xfrm>
        </p:grpSpPr>
        <p:sp>
          <p:nvSpPr>
            <p:cNvPr id="142" name="Google Shape;142;p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5" name="Google Shape;145;p7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7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7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631596" y="2963925"/>
            <a:ext cx="1446304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8)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7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63" name="Google Shape;163;p5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164" name="Google Shape;164;p53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3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3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3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3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75" name="Google Shape;175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176" name="Google Shape;176;p8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8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425025" y="3282077"/>
            <a:ext cx="32118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Theory Definition: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string, from the set of strings making up a language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Stress and Student Wellness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Students are generally reporting increasing depression, anxiety, and suicidal thoughts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The stress we feel from school can amplify these feelings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 lack of self-care can hinder our academic performance as a student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 a survey, over 80% of students felt that emotional or mental difficulties have hurt their academic performance (UW Healthy Minds Survey, 2017)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563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189" name="Google Shape;189;p9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9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9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9"/>
          <p:cNvSpPr txBox="1"/>
          <p:nvPr/>
        </p:nvSpPr>
        <p:spPr>
          <a:xfrm>
            <a:off x="425025" y="3282077"/>
            <a:ext cx="32118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Theory Definition: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string, from the set of strings making up a language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 txBox="1"/>
          <p:nvPr/>
        </p:nvSpPr>
        <p:spPr>
          <a:xfrm>
            <a:off x="425025" y="3842027"/>
            <a:ext cx="30000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Definition: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file containing a bunch of characters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202" name="Google Shape;202;p5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203" name="Google Shape;203;p54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54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54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4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54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54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4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0" name="Google Shape;210;p54"/>
          <p:cNvGrpSpPr/>
          <p:nvPr/>
        </p:nvGrpSpPr>
        <p:grpSpPr>
          <a:xfrm>
            <a:off x="425024" y="5303775"/>
            <a:ext cx="1896101" cy="1253100"/>
            <a:chOff x="114749" y="5313500"/>
            <a:chExt cx="1896101" cy="1253100"/>
          </a:xfrm>
        </p:grpSpPr>
        <p:sp>
          <p:nvSpPr>
            <p:cNvPr id="211" name="Google Shape;211;p54"/>
            <p:cNvSpPr/>
            <p:nvPr/>
          </p:nvSpPr>
          <p:spPr>
            <a:xfrm>
              <a:off x="114749" y="5313500"/>
              <a:ext cx="1896101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54"/>
            <p:cNvSpPr/>
            <p:nvPr/>
          </p:nvSpPr>
          <p:spPr>
            <a:xfrm>
              <a:off x="225047" y="5886600"/>
              <a:ext cx="426642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3" name="Google Shape;213;p54"/>
            <p:cNvSpPr/>
            <p:nvPr/>
          </p:nvSpPr>
          <p:spPr>
            <a:xfrm>
              <a:off x="678597" y="5886600"/>
              <a:ext cx="364878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4" name="Google Shape;214;p54"/>
            <p:cNvSpPr/>
            <p:nvPr/>
          </p:nvSpPr>
          <p:spPr>
            <a:xfrm>
              <a:off x="225047" y="6207500"/>
              <a:ext cx="54312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5" name="Google Shape;215;p54"/>
            <p:cNvSpPr/>
            <p:nvPr/>
          </p:nvSpPr>
          <p:spPr>
            <a:xfrm>
              <a:off x="1076946" y="58866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6" name="Google Shape;216;p54"/>
            <p:cNvSpPr/>
            <p:nvPr/>
          </p:nvSpPr>
          <p:spPr>
            <a:xfrm>
              <a:off x="778446" y="62075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17" name="Google Shape;217;p54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54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54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54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221" name="Google Shape;221;p54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54"/>
            <p:cNvSpPr/>
            <p:nvPr/>
          </p:nvSpPr>
          <p:spPr>
            <a:xfrm>
              <a:off x="2813350" y="58835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54"/>
            <p:cNvSpPr/>
            <p:nvPr/>
          </p:nvSpPr>
          <p:spPr>
            <a:xfrm>
              <a:off x="251947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4" name="Google Shape;224;p54"/>
            <p:cNvSpPr/>
            <p:nvPr/>
          </p:nvSpPr>
          <p:spPr>
            <a:xfrm>
              <a:off x="309802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25" name="Google Shape;225;p54"/>
            <p:cNvCxnSpPr>
              <a:stCxn id="223" idx="0"/>
              <a:endCxn id="222" idx="2"/>
            </p:cNvCxnSpPr>
            <p:nvPr/>
          </p:nvCxnSpPr>
          <p:spPr>
            <a:xfrm rot="10800000" flipH="1">
              <a:off x="2743473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6" name="Google Shape;226;p54"/>
            <p:cNvCxnSpPr>
              <a:endCxn id="224" idx="0"/>
            </p:cNvCxnSpPr>
            <p:nvPr/>
          </p:nvCxnSpPr>
          <p:spPr>
            <a:xfrm>
              <a:off x="3004023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27" name="Google Shape;227;p54"/>
          <p:cNvSpPr/>
          <p:nvPr/>
        </p:nvSpPr>
        <p:spPr>
          <a:xfrm>
            <a:off x="240351" y="1234081"/>
            <a:ext cx="3143872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54"/>
          <p:cNvSpPr/>
          <p:nvPr/>
        </p:nvSpPr>
        <p:spPr>
          <a:xfrm>
            <a:off x="6026050" y="13570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A2A85"/>
                </a:solidFill>
              </a:rPr>
              <a:t>Hack CPU Logic Example: </a:t>
            </a:r>
            <a:r>
              <a:rPr lang="en-US" b="1" dirty="0" err="1">
                <a:solidFill>
                  <a:srgbClr val="4A2A85"/>
                </a:solidFill>
              </a:rPr>
              <a:t>writeM</a:t>
            </a:r>
            <a:endParaRPr lang="en-US" b="1" dirty="0">
              <a:solidFill>
                <a:srgbClr val="4A2A85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A2A85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4649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1: What do we pay attention to?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 is related to whether we write to memory or not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We need to look up the destination bits specification from Chapter 4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14" name="Google Shape;11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pic>
        <p:nvPicPr>
          <p:cNvPr id="2" name="Google Shape;123;p16">
            <a:extLst>
              <a:ext uri="{FF2B5EF4-FFF2-40B4-BE49-F238E27FC236}">
                <a16:creationId xmlns:a16="http://schemas.microsoft.com/office/drawing/2014/main" id="{235A8226-109C-EBD6-4DBA-93918E50A99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193999"/>
            <a:ext cx="5787700" cy="24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 CPU Logic Example: </a:t>
            </a:r>
            <a:r>
              <a:rPr lang="en-US" dirty="0" err="1"/>
              <a:t>writeM</a:t>
            </a:r>
            <a:endParaRPr dirty="0"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Read the “Destination Specification” section of Chapter 4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193999"/>
            <a:ext cx="5787700" cy="24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Read the “Destination Specification” section of Chapter 4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193999"/>
            <a:ext cx="5787700" cy="2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479803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36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Read the “Destination Specification” section of Chapter 4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  <a:endParaRPr lang="en-US" dirty="0"/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d3 determines if the output should be written to memory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Which bit of our instruction is that?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So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instruction[3]</a:t>
            </a:r>
            <a:r>
              <a:rPr lang="en-US" dirty="0"/>
              <a:t>?</a:t>
            </a:r>
          </a:p>
          <a:p>
            <a:pPr marL="640080" lvl="1" indent="-283464"/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57450"/>
          <a:stretch/>
        </p:blipFill>
        <p:spPr>
          <a:xfrm>
            <a:off x="1666175" y="5303609"/>
            <a:ext cx="5787700" cy="10252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590764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5206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What’s wrong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instruction[3]</a:t>
            </a:r>
            <a:r>
              <a:rPr lang="en-US" dirty="0"/>
              <a:t>?</a:t>
            </a:r>
            <a:endParaRPr dirty="0"/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What happens if we have an A-instruction?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We only write to destinations in the case of a C-instruction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So,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C-instruction &amp; instruction[3]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Certain actions only occur on certain instruction types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You may have to include a check for instruction type in your logic</a:t>
            </a:r>
          </a:p>
          <a:p>
            <a:pPr marL="356616" lvl="1" indent="0">
              <a:buNone/>
            </a:pPr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57450"/>
          <a:stretch/>
        </p:blipFill>
        <p:spPr>
          <a:xfrm>
            <a:off x="1666175" y="5303609"/>
            <a:ext cx="5787700" cy="10252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590764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2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 CPU Implementation: Logic Sub Chips</a:t>
            </a:r>
            <a:endParaRPr dirty="0"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provide three sub chips and tests that implement the control logic for the A Register, D Register, and PC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LoadAReg</a:t>
            </a:r>
            <a:r>
              <a:rPr lang="en-US" dirty="0"/>
              <a:t> contains logic for loading the A Register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LoadDReg</a:t>
            </a:r>
            <a:r>
              <a:rPr lang="en-US" dirty="0"/>
              <a:t> contains logic for loading the D Register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JumpLogic</a:t>
            </a:r>
            <a:r>
              <a:rPr lang="en-US" dirty="0"/>
              <a:t> contains logic for determining if the PC should load, jump, or increment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Implement and test these first, then use them in your CPU implementation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Intended to help you narrow the scope of bugs</a:t>
            </a:r>
            <a:endParaRPr dirty="0"/>
          </a:p>
        </p:txBody>
      </p:sp>
      <p:sp>
        <p:nvSpPr>
          <p:cNvPr id="130" name="Google Shape;130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13 </a:t>
            </a:r>
            <a:r>
              <a:rPr lang="en-US" dirty="0"/>
              <a:t>Reminders</a:t>
            </a:r>
            <a:endParaRPr dirty="0"/>
          </a:p>
        </p:txBody>
      </p:sp>
      <p:sp>
        <p:nvSpPr>
          <p:cNvPr id="539" name="Google Shape;539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Midterm grades and feedback will be released by Friday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chemeClr val="tx1"/>
                </a:solidFill>
              </a:rPr>
              <a:t>Project 6 (Mock Exam Problem &amp; Building a Computer) due this Friday (2/16) at 11:59pm</a:t>
            </a:r>
          </a:p>
          <a:p>
            <a:pPr marL="347472" lvl="0" indent="-347472"/>
            <a:endParaRPr lang="en-US" b="1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7, Part I (Midterm Corrections) released, due next Friday (2/23) at 11:59pm (no late days may be used)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Amy has office hours tomorrow at 1:30pm in CSE2 152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Feel free to post your questions on the Ed board as well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0" name="Google Shape;540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Stigma and Seeking Help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Asking for help can be challenging and take humility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However, seeking help is an important step in taking care of ourselves and helping us perform better academically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94% of UW students </a:t>
            </a:r>
            <a:r>
              <a:rPr lang="en-US" b="1" dirty="0">
                <a:solidFill>
                  <a:schemeClr val="tx1"/>
                </a:solidFill>
              </a:rPr>
              <a:t>disagreed</a:t>
            </a:r>
            <a:r>
              <a:rPr lang="en-US" dirty="0">
                <a:solidFill>
                  <a:schemeClr val="tx1"/>
                </a:solidFill>
              </a:rPr>
              <a:t> with the statement, “I would think less of someone who has received mental health treatment.” (UW Healthy Minds Survey, 2017)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pic>
        <p:nvPicPr>
          <p:cNvPr id="3074" name="Picture 2" descr="Resources - The Secret Life of Georgia">
            <a:extLst>
              <a:ext uri="{FF2B5EF4-FFF2-40B4-BE49-F238E27FC236}">
                <a16:creationId xmlns:a16="http://schemas.microsoft.com/office/drawing/2014/main" id="{0D3CCA4C-F16B-F554-0855-F1A7D924D8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3" b="22433"/>
          <a:stretch/>
        </p:blipFill>
        <p:spPr bwMode="auto">
          <a:xfrm>
            <a:off x="2276669" y="5315470"/>
            <a:ext cx="4590662" cy="135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2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Student Wellness Discussion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solidFill>
                  <a:schemeClr val="tx1"/>
                </a:solidFill>
              </a:rPr>
              <a:t>In groups, discuss the following questions: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is your typical response for when life circumstances becomes stressful?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are some strategies you can utilize for managing stress?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actionable steps can you take to foster your own well-being? What are some SMART goals you can set?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4098" name="Picture 2" descr="Stress Level Reduced With Problem And Pressure Solving Tiny Persons Concept  Tired From Frustration Employee In Job Stock Illustration - Download Image  Now - iStock">
            <a:extLst>
              <a:ext uri="{FF2B5EF4-FFF2-40B4-BE49-F238E27FC236}">
                <a16:creationId xmlns:a16="http://schemas.microsoft.com/office/drawing/2014/main" id="{3DC43AA4-C6C2-E222-A47D-477D976D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571" y="260100"/>
            <a:ext cx="2801429" cy="21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43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Strategies for Managing Stress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dirty="0">
                <a:solidFill>
                  <a:schemeClr val="tx1"/>
                </a:solidFill>
              </a:rPr>
              <a:t>Set aside time for leisure time to do something you enjoy (e.g., reading, knitting, gaming, completing a puzzle, etc.)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Take care of your body by eating healthily, exercising regularly, getting enough sleep, etc.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Write down all the things in your mind that is causing the stress you are experiencing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Take the time to connect with people 1:1 or with a community and share about your life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57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Looking Out for One Another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dirty="0">
                <a:solidFill>
                  <a:schemeClr val="tx1"/>
                </a:solidFill>
              </a:rPr>
              <a:t>Promote a climate of care among your peers in the UW and Allen School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Look for warning signs (unusual moods, relationship dynamics, academic patterns, suicidal thoughts)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Express concern for your peers and let them know that you are there for them</a:t>
            </a:r>
          </a:p>
          <a:p>
            <a:pPr marL="347472" lvl="1" indent="-347472">
              <a:spcBef>
                <a:spcPts val="44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Point them to resources for seeking additional help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417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Resources for Seeking Additional Help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dirty="0">
                <a:solidFill>
                  <a:schemeClr val="tx1"/>
                </a:solidFill>
              </a:rPr>
              <a:t>If depression, anxiety, or thoughts about suicide become a pattern, be proactive about reaching out for help</a:t>
            </a:r>
          </a:p>
          <a:p>
            <a:pPr lvl="1" indent="-457200"/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Several resources available from both UW and within the Allen School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UW resources include SAFECAMPUS, UW Counseling Center, etc.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See the CSE 390B Resources page for more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4B491E-87EA-3225-3376-35C712B18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086" y="4630781"/>
            <a:ext cx="7772400" cy="205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02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Inside the Assembler</a:t>
            </a:r>
            <a:endParaRPr b="1" dirty="0">
              <a:solidFill>
                <a:srgbClr val="4A2A85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A2A85"/>
                </a:solidFill>
              </a:rPr>
              <a:t>Assembler Motivations and Challenges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A2A85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590359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2423</Words>
  <Application>Microsoft Macintosh PowerPoint</Application>
  <PresentationFormat>On-screen Show (4:3)</PresentationFormat>
  <Paragraphs>626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Noto Sans Symbols</vt:lpstr>
      <vt:lpstr>Arial</vt:lpstr>
      <vt:lpstr>Calibri</vt:lpstr>
      <vt:lpstr>Calibri Light</vt:lpstr>
      <vt:lpstr>Consolas</vt:lpstr>
      <vt:lpstr>Courier New</vt:lpstr>
      <vt:lpstr>Times New Roman</vt:lpstr>
      <vt:lpstr>Wingdings</vt:lpstr>
      <vt:lpstr>UWTheme-333-Sp18</vt:lpstr>
      <vt:lpstr>Custom Design</vt:lpstr>
      <vt:lpstr>Student Wellness &amp; The Assembler </vt:lpstr>
      <vt:lpstr>Lecture Outline</vt:lpstr>
      <vt:lpstr>Stress and Student Wellness</vt:lpstr>
      <vt:lpstr>Stigma and Seeking Help</vt:lpstr>
      <vt:lpstr>Student Wellness Discussion</vt:lpstr>
      <vt:lpstr>Strategies for Managing Stress</vt:lpstr>
      <vt:lpstr>Looking Out for One Another</vt:lpstr>
      <vt:lpstr>Resources for Seeking Additional Help</vt:lpstr>
      <vt:lpstr>Lecture Outline</vt:lpstr>
      <vt:lpstr>Producing Machine Code</vt:lpstr>
      <vt:lpstr>The Assembler’s Job</vt:lpstr>
      <vt:lpstr>The Assembler’s Job</vt:lpstr>
      <vt:lpstr>Difficulties for the Assembler</vt:lpstr>
      <vt:lpstr>Difficulties for the Assembler</vt:lpstr>
      <vt:lpstr>Bells and Whistles… Why Bother?</vt:lpstr>
      <vt:lpstr>Parsing</vt:lpstr>
      <vt:lpstr>Symbols: Labels</vt:lpstr>
      <vt:lpstr>Symbols: Labels</vt:lpstr>
      <vt:lpstr>Symbols: Labels</vt:lpstr>
      <vt:lpstr>Symbols: Labels</vt:lpstr>
      <vt:lpstr>Lecture Outline</vt:lpstr>
      <vt:lpstr>Roadmap</vt:lpstr>
      <vt:lpstr>Roadmap</vt:lpstr>
      <vt:lpstr>Roadmap</vt:lpstr>
      <vt:lpstr>Roadmap</vt:lpstr>
      <vt:lpstr>Software Overview</vt:lpstr>
      <vt:lpstr>Software Overview</vt:lpstr>
      <vt:lpstr>The Compiler: Goal</vt:lpstr>
      <vt:lpstr>The Compiler: Goal</vt:lpstr>
      <vt:lpstr>The Compiler: Goal</vt:lpstr>
      <vt:lpstr>The Compiler: Implementation</vt:lpstr>
      <vt:lpstr>Lecture Outline</vt:lpstr>
      <vt:lpstr>Hack CPU Logic Example: writeM</vt:lpstr>
      <vt:lpstr>Hack CPU Logic Example: writeM</vt:lpstr>
      <vt:lpstr>Hack CPU Logic Example: writeM</vt:lpstr>
      <vt:lpstr>Hack CPU Logic Example: writeM</vt:lpstr>
      <vt:lpstr>Hack CPU Logic Example: writeM</vt:lpstr>
      <vt:lpstr>Hack CPU Implementation: Logic Sub Chips</vt:lpstr>
      <vt:lpstr>Lecture 13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Assembler &amp; Operating Systems </dc:title>
  <dc:creator>Aaron Johnston</dc:creator>
  <cp:lastModifiedBy>Eric Fan</cp:lastModifiedBy>
  <cp:revision>158</cp:revision>
  <dcterms:created xsi:type="dcterms:W3CDTF">2018-03-28T08:00:24Z</dcterms:created>
  <dcterms:modified xsi:type="dcterms:W3CDTF">2024-02-14T23:28:55Z</dcterms:modified>
</cp:coreProperties>
</file>